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95" r:id="rId2"/>
    <p:sldId id="257" r:id="rId3"/>
    <p:sldId id="258" r:id="rId4"/>
    <p:sldId id="318" r:id="rId5"/>
    <p:sldId id="319" r:id="rId6"/>
    <p:sldId id="320" r:id="rId7"/>
    <p:sldId id="299" r:id="rId8"/>
    <p:sldId id="309" r:id="rId9"/>
    <p:sldId id="315" r:id="rId10"/>
    <p:sldId id="314" r:id="rId11"/>
    <p:sldId id="313" r:id="rId12"/>
    <p:sldId id="312" r:id="rId13"/>
    <p:sldId id="311" r:id="rId14"/>
    <p:sldId id="310" r:id="rId15"/>
    <p:sldId id="301" r:id="rId16"/>
    <p:sldId id="302" r:id="rId17"/>
    <p:sldId id="303" r:id="rId18"/>
    <p:sldId id="304" r:id="rId19"/>
    <p:sldId id="305" r:id="rId20"/>
    <p:sldId id="306" r:id="rId21"/>
    <p:sldId id="307" r:id="rId22"/>
    <p:sldId id="308" r:id="rId23"/>
    <p:sldId id="29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4660"/>
  </p:normalViewPr>
  <p:slideViewPr>
    <p:cSldViewPr snapToGrid="0">
      <p:cViewPr varScale="1">
        <p:scale>
          <a:sx n="86" d="100"/>
          <a:sy n="86" d="100"/>
        </p:scale>
        <p:origin x="413"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93A405-DB14-463B-83C9-84687AB2BF6E}"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CE38295C-899F-401C-BAE0-C054D56B5646}">
      <dgm:prSet/>
      <dgm:spPr/>
      <dgm:t>
        <a:bodyPr/>
        <a:lstStyle/>
        <a:p>
          <a:r>
            <a:rPr lang="en-IN" dirty="0"/>
            <a:t>THANK YOU</a:t>
          </a:r>
          <a:endParaRPr lang="en-US" dirty="0"/>
        </a:p>
      </dgm:t>
    </dgm:pt>
    <dgm:pt modelId="{E4D17623-9A71-40E0-A465-38E70D407925}" type="parTrans" cxnId="{3DD45199-0062-456F-813F-FBD251D3CCC8}">
      <dgm:prSet/>
      <dgm:spPr/>
      <dgm:t>
        <a:bodyPr/>
        <a:lstStyle/>
        <a:p>
          <a:endParaRPr lang="en-US"/>
        </a:p>
      </dgm:t>
    </dgm:pt>
    <dgm:pt modelId="{5B89B227-DB5E-47DC-A7FC-3A3487434605}" type="sibTrans" cxnId="{3DD45199-0062-456F-813F-FBD251D3CCC8}">
      <dgm:prSet/>
      <dgm:spPr/>
      <dgm:t>
        <a:bodyPr/>
        <a:lstStyle/>
        <a:p>
          <a:endParaRPr lang="en-US"/>
        </a:p>
      </dgm:t>
    </dgm:pt>
    <dgm:pt modelId="{8577B39A-7C99-4798-9ACE-B9B75E695F64}">
      <dgm:prSet/>
      <dgm:spPr/>
      <dgm:t>
        <a:bodyPr/>
        <a:lstStyle/>
        <a:p>
          <a:r>
            <a:rPr lang="en-IN" dirty="0"/>
            <a:t>FOR YOUR ATTENTION</a:t>
          </a:r>
          <a:endParaRPr lang="en-US" dirty="0"/>
        </a:p>
      </dgm:t>
    </dgm:pt>
    <dgm:pt modelId="{3BEEFEEF-C203-41BD-B057-92EB5360D20D}" type="parTrans" cxnId="{10541AAD-AD8C-4856-8E3C-B53464817616}">
      <dgm:prSet/>
      <dgm:spPr/>
      <dgm:t>
        <a:bodyPr/>
        <a:lstStyle/>
        <a:p>
          <a:endParaRPr lang="en-US"/>
        </a:p>
      </dgm:t>
    </dgm:pt>
    <dgm:pt modelId="{A4FA00F0-C36F-4B1C-930A-FAE035B03BAC}" type="sibTrans" cxnId="{10541AAD-AD8C-4856-8E3C-B53464817616}">
      <dgm:prSet/>
      <dgm:spPr/>
      <dgm:t>
        <a:bodyPr/>
        <a:lstStyle/>
        <a:p>
          <a:endParaRPr lang="en-US"/>
        </a:p>
      </dgm:t>
    </dgm:pt>
    <dgm:pt modelId="{E589F34A-646E-4000-9EA3-F46CEB905F8D}" type="pres">
      <dgm:prSet presAssocID="{6E93A405-DB14-463B-83C9-84687AB2BF6E}" presName="hierChild1" presStyleCnt="0">
        <dgm:presLayoutVars>
          <dgm:chPref val="1"/>
          <dgm:dir/>
          <dgm:animOne val="branch"/>
          <dgm:animLvl val="lvl"/>
          <dgm:resizeHandles/>
        </dgm:presLayoutVars>
      </dgm:prSet>
      <dgm:spPr/>
    </dgm:pt>
    <dgm:pt modelId="{958D0986-1864-4E79-8546-61AF1BB46A2B}" type="pres">
      <dgm:prSet presAssocID="{CE38295C-899F-401C-BAE0-C054D56B5646}" presName="hierRoot1" presStyleCnt="0"/>
      <dgm:spPr/>
    </dgm:pt>
    <dgm:pt modelId="{EBB54FBD-ACF0-4013-9165-D531670CFB5D}" type="pres">
      <dgm:prSet presAssocID="{CE38295C-899F-401C-BAE0-C054D56B5646}" presName="composite" presStyleCnt="0"/>
      <dgm:spPr/>
    </dgm:pt>
    <dgm:pt modelId="{6E154B5D-C772-4ECA-9494-C80DB626C498}" type="pres">
      <dgm:prSet presAssocID="{CE38295C-899F-401C-BAE0-C054D56B5646}" presName="background" presStyleLbl="node0" presStyleIdx="0" presStyleCnt="2"/>
      <dgm:spPr/>
    </dgm:pt>
    <dgm:pt modelId="{A22B18AE-8802-4A58-9472-195D5B702E57}" type="pres">
      <dgm:prSet presAssocID="{CE38295C-899F-401C-BAE0-C054D56B5646}" presName="text" presStyleLbl="fgAcc0" presStyleIdx="0" presStyleCnt="2">
        <dgm:presLayoutVars>
          <dgm:chPref val="3"/>
        </dgm:presLayoutVars>
      </dgm:prSet>
      <dgm:spPr/>
    </dgm:pt>
    <dgm:pt modelId="{31CB8BC0-229C-4FA8-8D6D-E6C267101A79}" type="pres">
      <dgm:prSet presAssocID="{CE38295C-899F-401C-BAE0-C054D56B5646}" presName="hierChild2" presStyleCnt="0"/>
      <dgm:spPr/>
    </dgm:pt>
    <dgm:pt modelId="{2C71C0BB-B870-4074-8E5C-3A438FBA3DE9}" type="pres">
      <dgm:prSet presAssocID="{8577B39A-7C99-4798-9ACE-B9B75E695F64}" presName="hierRoot1" presStyleCnt="0"/>
      <dgm:spPr/>
    </dgm:pt>
    <dgm:pt modelId="{305E5DB8-510A-4CCB-A5D5-89FA3DA565DA}" type="pres">
      <dgm:prSet presAssocID="{8577B39A-7C99-4798-9ACE-B9B75E695F64}" presName="composite" presStyleCnt="0"/>
      <dgm:spPr/>
    </dgm:pt>
    <dgm:pt modelId="{96751639-98DF-49BD-AED3-848E15B60954}" type="pres">
      <dgm:prSet presAssocID="{8577B39A-7C99-4798-9ACE-B9B75E695F64}" presName="background" presStyleLbl="node0" presStyleIdx="1" presStyleCnt="2"/>
      <dgm:spPr/>
    </dgm:pt>
    <dgm:pt modelId="{1E883561-381E-4543-A9CA-C4FD8306D494}" type="pres">
      <dgm:prSet presAssocID="{8577B39A-7C99-4798-9ACE-B9B75E695F64}" presName="text" presStyleLbl="fgAcc0" presStyleIdx="1" presStyleCnt="2">
        <dgm:presLayoutVars>
          <dgm:chPref val="3"/>
        </dgm:presLayoutVars>
      </dgm:prSet>
      <dgm:spPr/>
    </dgm:pt>
    <dgm:pt modelId="{499F8493-21F4-40CB-A023-F253DC4965D3}" type="pres">
      <dgm:prSet presAssocID="{8577B39A-7C99-4798-9ACE-B9B75E695F64}" presName="hierChild2" presStyleCnt="0"/>
      <dgm:spPr/>
    </dgm:pt>
  </dgm:ptLst>
  <dgm:cxnLst>
    <dgm:cxn modelId="{B5B41C3C-2340-49C4-96AC-0364918D0FBB}" type="presOf" srcId="{CE38295C-899F-401C-BAE0-C054D56B5646}" destId="{A22B18AE-8802-4A58-9472-195D5B702E57}" srcOrd="0" destOrd="0" presId="urn:microsoft.com/office/officeart/2005/8/layout/hierarchy1"/>
    <dgm:cxn modelId="{12207450-C62A-462F-B8A1-3A98C7E68B5B}" type="presOf" srcId="{8577B39A-7C99-4798-9ACE-B9B75E695F64}" destId="{1E883561-381E-4543-A9CA-C4FD8306D494}" srcOrd="0" destOrd="0" presId="urn:microsoft.com/office/officeart/2005/8/layout/hierarchy1"/>
    <dgm:cxn modelId="{3DD45199-0062-456F-813F-FBD251D3CCC8}" srcId="{6E93A405-DB14-463B-83C9-84687AB2BF6E}" destId="{CE38295C-899F-401C-BAE0-C054D56B5646}" srcOrd="0" destOrd="0" parTransId="{E4D17623-9A71-40E0-A465-38E70D407925}" sibTransId="{5B89B227-DB5E-47DC-A7FC-3A3487434605}"/>
    <dgm:cxn modelId="{6A7D509A-FD35-4419-BAF6-A9E54711EAF6}" type="presOf" srcId="{6E93A405-DB14-463B-83C9-84687AB2BF6E}" destId="{E589F34A-646E-4000-9EA3-F46CEB905F8D}" srcOrd="0" destOrd="0" presId="urn:microsoft.com/office/officeart/2005/8/layout/hierarchy1"/>
    <dgm:cxn modelId="{10541AAD-AD8C-4856-8E3C-B53464817616}" srcId="{6E93A405-DB14-463B-83C9-84687AB2BF6E}" destId="{8577B39A-7C99-4798-9ACE-B9B75E695F64}" srcOrd="1" destOrd="0" parTransId="{3BEEFEEF-C203-41BD-B057-92EB5360D20D}" sibTransId="{A4FA00F0-C36F-4B1C-930A-FAE035B03BAC}"/>
    <dgm:cxn modelId="{66A62EC1-24FE-40C7-84D6-33ABBB935425}" type="presParOf" srcId="{E589F34A-646E-4000-9EA3-F46CEB905F8D}" destId="{958D0986-1864-4E79-8546-61AF1BB46A2B}" srcOrd="0" destOrd="0" presId="urn:microsoft.com/office/officeart/2005/8/layout/hierarchy1"/>
    <dgm:cxn modelId="{BAD8A318-A492-4BED-A5DE-96ED9779A6B7}" type="presParOf" srcId="{958D0986-1864-4E79-8546-61AF1BB46A2B}" destId="{EBB54FBD-ACF0-4013-9165-D531670CFB5D}" srcOrd="0" destOrd="0" presId="urn:microsoft.com/office/officeart/2005/8/layout/hierarchy1"/>
    <dgm:cxn modelId="{E79AE1F9-CA69-4D0E-9F41-4B82D067F37B}" type="presParOf" srcId="{EBB54FBD-ACF0-4013-9165-D531670CFB5D}" destId="{6E154B5D-C772-4ECA-9494-C80DB626C498}" srcOrd="0" destOrd="0" presId="urn:microsoft.com/office/officeart/2005/8/layout/hierarchy1"/>
    <dgm:cxn modelId="{91A90345-5A15-4DBA-96C9-1B401077D6F0}" type="presParOf" srcId="{EBB54FBD-ACF0-4013-9165-D531670CFB5D}" destId="{A22B18AE-8802-4A58-9472-195D5B702E57}" srcOrd="1" destOrd="0" presId="urn:microsoft.com/office/officeart/2005/8/layout/hierarchy1"/>
    <dgm:cxn modelId="{FF93AAE6-9673-4DFE-9124-EB83218510A2}" type="presParOf" srcId="{958D0986-1864-4E79-8546-61AF1BB46A2B}" destId="{31CB8BC0-229C-4FA8-8D6D-E6C267101A79}" srcOrd="1" destOrd="0" presId="urn:microsoft.com/office/officeart/2005/8/layout/hierarchy1"/>
    <dgm:cxn modelId="{46CC01F3-0AAB-4EBC-AD49-B1A490858605}" type="presParOf" srcId="{E589F34A-646E-4000-9EA3-F46CEB905F8D}" destId="{2C71C0BB-B870-4074-8E5C-3A438FBA3DE9}" srcOrd="1" destOrd="0" presId="urn:microsoft.com/office/officeart/2005/8/layout/hierarchy1"/>
    <dgm:cxn modelId="{E99DC36F-FD2B-4167-9FA8-7927F461614C}" type="presParOf" srcId="{2C71C0BB-B870-4074-8E5C-3A438FBA3DE9}" destId="{305E5DB8-510A-4CCB-A5D5-89FA3DA565DA}" srcOrd="0" destOrd="0" presId="urn:microsoft.com/office/officeart/2005/8/layout/hierarchy1"/>
    <dgm:cxn modelId="{A5646C63-60F2-4137-9D03-EF8D6CC9A89B}" type="presParOf" srcId="{305E5DB8-510A-4CCB-A5D5-89FA3DA565DA}" destId="{96751639-98DF-49BD-AED3-848E15B60954}" srcOrd="0" destOrd="0" presId="urn:microsoft.com/office/officeart/2005/8/layout/hierarchy1"/>
    <dgm:cxn modelId="{E6581CA3-09D7-487D-805C-82240D6CAE18}" type="presParOf" srcId="{305E5DB8-510A-4CCB-A5D5-89FA3DA565DA}" destId="{1E883561-381E-4543-A9CA-C4FD8306D494}" srcOrd="1" destOrd="0" presId="urn:microsoft.com/office/officeart/2005/8/layout/hierarchy1"/>
    <dgm:cxn modelId="{E4618062-3046-41AC-BE29-9DE8A3573F8A}" type="presParOf" srcId="{2C71C0BB-B870-4074-8E5C-3A438FBA3DE9}" destId="{499F8493-21F4-40CB-A023-F253DC4965D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54B5D-C772-4ECA-9494-C80DB626C498}">
      <dsp:nvSpPr>
        <dsp:cNvPr id="0" name=""/>
        <dsp:cNvSpPr/>
      </dsp:nvSpPr>
      <dsp:spPr>
        <a:xfrm>
          <a:off x="1283" y="507350"/>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8AE-8802-4A58-9472-195D5B702E57}">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IN" sz="6400" kern="1200" dirty="0"/>
            <a:t>THANK YOU</a:t>
          </a:r>
          <a:endParaRPr lang="en-US" sz="6400" kern="1200" dirty="0"/>
        </a:p>
      </dsp:txBody>
      <dsp:txXfrm>
        <a:off x="585701" y="1066737"/>
        <a:ext cx="4337991" cy="2693452"/>
      </dsp:txXfrm>
    </dsp:sp>
    <dsp:sp modelId="{96751639-98DF-49BD-AED3-848E15B60954}">
      <dsp:nvSpPr>
        <dsp:cNvPr id="0" name=""/>
        <dsp:cNvSpPr/>
      </dsp:nvSpPr>
      <dsp:spPr>
        <a:xfrm>
          <a:off x="5508110" y="507350"/>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883561-381E-4543-A9CA-C4FD8306D494}">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IN" sz="6400" kern="1200" dirty="0"/>
            <a:t>FOR YOUR ATTENTION</a:t>
          </a:r>
          <a:endParaRPr lang="en-US" sz="6400" kern="1200" dirty="0"/>
        </a:p>
      </dsp:txBody>
      <dsp:txXfrm>
        <a:off x="6092527" y="1066737"/>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5C9F8-230F-4FA2-85C3-80DAEE8A3522}" type="datetimeFigureOut">
              <a:rPr lang="en-IN" smtClean="0"/>
              <a:t>13-05-2021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AF5DA-B6FA-4D33-B8E0-307DB0B3E47E}" type="slidenum">
              <a:rPr lang="en-IN" smtClean="0"/>
              <a:t>‹#›</a:t>
            </a:fld>
            <a:endParaRPr lang="en-IN"/>
          </a:p>
        </p:txBody>
      </p:sp>
    </p:spTree>
    <p:extLst>
      <p:ext uri="{BB962C8B-B14F-4D97-AF65-F5344CB8AC3E}">
        <p14:creationId xmlns:p14="http://schemas.microsoft.com/office/powerpoint/2010/main" val="163677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28E3BD-BE7F-47BD-A876-F3411624BE8B}"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355334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28E3BD-BE7F-47BD-A876-F3411624BE8B}"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2963137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28E3BD-BE7F-47BD-A876-F3411624BE8B}"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155780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28E3BD-BE7F-47BD-A876-F3411624BE8B}"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1254459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28E3BD-BE7F-47BD-A876-F3411624BE8B}" type="datetimeFigureOut">
              <a:rPr lang="en-IN" smtClean="0"/>
              <a:t>13-05-2021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3452144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28E3BD-BE7F-47BD-A876-F3411624BE8B}" type="datetimeFigureOut">
              <a:rPr lang="en-IN" smtClean="0"/>
              <a:t>13-05-2021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2587618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28E3BD-BE7F-47BD-A876-F3411624BE8B}" type="datetimeFigureOut">
              <a:rPr lang="en-IN" smtClean="0"/>
              <a:t>13-05-2021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4212506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28E3BD-BE7F-47BD-A876-F3411624BE8B}" type="datetimeFigureOut">
              <a:rPr lang="en-IN" smtClean="0"/>
              <a:t>13-05-2021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221213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8E3BD-BE7F-47BD-A876-F3411624BE8B}" type="datetimeFigureOut">
              <a:rPr lang="en-IN" smtClean="0"/>
              <a:t>13-05-2021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3491420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28E3BD-BE7F-47BD-A876-F3411624BE8B}" type="datetimeFigureOut">
              <a:rPr lang="en-IN" smtClean="0"/>
              <a:t>13-05-2021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254836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28E3BD-BE7F-47BD-A876-F3411624BE8B}" type="datetimeFigureOut">
              <a:rPr lang="en-IN" smtClean="0"/>
              <a:t>13-05-2021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351923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28E3BD-BE7F-47BD-A876-F3411624BE8B}" type="datetimeFigureOut">
              <a:rPr lang="en-IN" smtClean="0"/>
              <a:t>13-05-2021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1B58F-7829-403C-A8F6-14269B20D735}" type="slidenum">
              <a:rPr lang="en-IN" smtClean="0"/>
              <a:t>‹#›</a:t>
            </a:fld>
            <a:endParaRPr lang="en-IN"/>
          </a:p>
        </p:txBody>
      </p:sp>
    </p:spTree>
    <p:extLst>
      <p:ext uri="{BB962C8B-B14F-4D97-AF65-F5344CB8AC3E}">
        <p14:creationId xmlns:p14="http://schemas.microsoft.com/office/powerpoint/2010/main" val="32495149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4E472-919F-4EC8-B3D5-2BB7338C9691}"/>
              </a:ext>
            </a:extLst>
          </p:cNvPr>
          <p:cNvSpPr>
            <a:spLocks noGrp="1"/>
          </p:cNvSpPr>
          <p:nvPr>
            <p:ph type="title"/>
          </p:nvPr>
        </p:nvSpPr>
        <p:spPr>
          <a:xfrm>
            <a:off x="839788" y="457200"/>
            <a:ext cx="10275055" cy="1600200"/>
          </a:xfrm>
        </p:spPr>
        <p:txBody>
          <a:bodyPr/>
          <a:lstStyle/>
          <a:p>
            <a:r>
              <a:rPr lang="en-US" dirty="0">
                <a:latin typeface="Arial" panose="020B0604020202020204" pitchFamily="34" charset="0"/>
              </a:rPr>
              <a:t>                        Image classification</a:t>
            </a:r>
            <a:endParaRPr lang="en-IN" dirty="0"/>
          </a:p>
        </p:txBody>
      </p:sp>
      <p:sp>
        <p:nvSpPr>
          <p:cNvPr id="7" name="Text Placeholder 6">
            <a:extLst>
              <a:ext uri="{FF2B5EF4-FFF2-40B4-BE49-F238E27FC236}">
                <a16:creationId xmlns:a16="http://schemas.microsoft.com/office/drawing/2014/main" id="{7126822F-8EA3-40CE-BF78-283EFC3B6B37}"/>
              </a:ext>
            </a:extLst>
          </p:cNvPr>
          <p:cNvSpPr>
            <a:spLocks noGrp="1"/>
          </p:cNvSpPr>
          <p:nvPr>
            <p:ph type="body" sz="half" idx="2"/>
          </p:nvPr>
        </p:nvSpPr>
        <p:spPr>
          <a:xfrm>
            <a:off x="839788" y="2057400"/>
            <a:ext cx="3932237" cy="3811588"/>
          </a:xfrm>
        </p:spPr>
        <p:txBody>
          <a:bodyPr>
            <a:normAutofit fontScale="77500" lnSpcReduction="20000"/>
          </a:bodyPr>
          <a:lstStyle/>
          <a:p>
            <a:endParaRPr lang="en-IN" sz="2000" dirty="0"/>
          </a:p>
          <a:p>
            <a:endParaRPr lang="en-IN" sz="2000" dirty="0"/>
          </a:p>
          <a:p>
            <a:pPr algn="just"/>
            <a:r>
              <a:rPr lang="en-IN" sz="2300" b="1" dirty="0">
                <a:latin typeface="Arial" panose="020B0604020202020204" pitchFamily="34" charset="0"/>
                <a:cs typeface="Arial" panose="020B0604020202020204" pitchFamily="34" charset="0"/>
              </a:rPr>
              <a:t>Image Processing in cis section 694</a:t>
            </a:r>
          </a:p>
          <a:p>
            <a:pPr algn="just"/>
            <a:r>
              <a:rPr lang="en-IN" sz="2000" b="0" dirty="0">
                <a:effectLst/>
                <a:latin typeface="Arial" panose="020B0604020202020204" pitchFamily="34" charset="0"/>
              </a:rPr>
              <a:t>               (GROUP-6)</a:t>
            </a:r>
          </a:p>
          <a:p>
            <a:pPr algn="just"/>
            <a:r>
              <a:rPr lang="en-IN" sz="2000" b="1" dirty="0">
                <a:latin typeface="Times New Roman" panose="02020603050405020304" pitchFamily="18" charset="0"/>
                <a:cs typeface="Times New Roman" panose="02020603050405020304" pitchFamily="18" charset="0"/>
              </a:rPr>
              <a:t> </a:t>
            </a:r>
            <a:r>
              <a:rPr lang="en-IN" sz="2600" b="1" dirty="0">
                <a:latin typeface="Arial" panose="020B0604020202020204" pitchFamily="34" charset="0"/>
                <a:cs typeface="Arial" panose="020B0604020202020204" pitchFamily="34" charset="0"/>
              </a:rPr>
              <a:t>Submitted to : Dr</a:t>
            </a:r>
            <a:r>
              <a:rPr lang="en-IN" sz="2600" dirty="0">
                <a:latin typeface="Arial" panose="020B0604020202020204" pitchFamily="34" charset="0"/>
                <a:cs typeface="Arial" panose="020B0604020202020204" pitchFamily="34" charset="0"/>
              </a:rPr>
              <a:t>.Hongkai Yu</a:t>
            </a:r>
            <a:r>
              <a:rPr lang="en-IN" sz="2600" b="1" dirty="0">
                <a:latin typeface="Arial" panose="020B0604020202020204" pitchFamily="34" charset="0"/>
                <a:cs typeface="Arial" panose="020B0604020202020204" pitchFamily="34" charset="0"/>
              </a:rPr>
              <a:t>  </a:t>
            </a:r>
          </a:p>
          <a:p>
            <a:pPr algn="just"/>
            <a:r>
              <a:rPr lang="en-IN" sz="2000" b="0" dirty="0">
                <a:effectLst/>
                <a:latin typeface="Arial" panose="020B0604020202020204" pitchFamily="34" charset="0"/>
              </a:rPr>
              <a:t>Submitted BY:</a:t>
            </a:r>
          </a:p>
          <a:p>
            <a:pPr algn="just"/>
            <a:r>
              <a:rPr lang="en-IN" sz="2600" b="1" dirty="0">
                <a:effectLst/>
                <a:latin typeface="Arial" panose="020B0604020202020204" pitchFamily="34" charset="0"/>
              </a:rPr>
              <a:t>Anil Pavuluru </a:t>
            </a:r>
          </a:p>
          <a:p>
            <a:pPr algn="just"/>
            <a:endParaRPr lang="en-IN" sz="2800" b="1" dirty="0">
              <a:effectLst/>
              <a:latin typeface="Arial" panose="020B0604020202020204" pitchFamily="34" charset="0"/>
            </a:endParaRPr>
          </a:p>
          <a:p>
            <a:endParaRPr lang="en-IN" sz="2800" b="1" i="0" dirty="0">
              <a:effectLst/>
              <a:latin typeface="Arial" panose="020B0604020202020204" pitchFamily="34" charset="0"/>
            </a:endParaRPr>
          </a:p>
          <a:p>
            <a:br>
              <a:rPr lang="en-IN" b="0" dirty="0">
                <a:effectLst/>
                <a:latin typeface="Arial" panose="020B0604020202020204" pitchFamily="34" charset="0"/>
              </a:rPr>
            </a:br>
            <a:endParaRPr lang="en-IN" dirty="0"/>
          </a:p>
        </p:txBody>
      </p:sp>
      <p:pic>
        <p:nvPicPr>
          <p:cNvPr id="1026" name="Picture 2" descr="Image Classification using Deep Neural Networks — A beginner friendly  approach using TensorFlow | by Abdellatif Abdelfattah | Medium">
            <a:extLst>
              <a:ext uri="{FF2B5EF4-FFF2-40B4-BE49-F238E27FC236}">
                <a16:creationId xmlns:a16="http://schemas.microsoft.com/office/drawing/2014/main" id="{B3CB018C-58F0-4DA7-9ED6-841E85128C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23751" y="2109555"/>
            <a:ext cx="5629291" cy="429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639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A95210-2C9C-468F-A39F-72455EA35B87}"/>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How to choose best hyper plane?</a:t>
            </a:r>
          </a:p>
        </p:txBody>
      </p:sp>
      <p:sp>
        <p:nvSpPr>
          <p:cNvPr id="12" name="Text Placeholder 11">
            <a:extLst>
              <a:ext uri="{FF2B5EF4-FFF2-40B4-BE49-F238E27FC236}">
                <a16:creationId xmlns:a16="http://schemas.microsoft.com/office/drawing/2014/main" id="{B7831D9A-4DAF-4F01-AAB2-E598D0A64336}"/>
              </a:ext>
            </a:extLst>
          </p:cNvPr>
          <p:cNvSpPr>
            <a:spLocks noGrp="1"/>
          </p:cNvSpPr>
          <p:nvPr>
            <p:ph type="body" sz="half" idx="2"/>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sz="2000"/>
              <a:t>The distance between this two margin planes as marginal distance</a:t>
            </a:r>
          </a:p>
          <a:p>
            <a:pPr indent="-228600">
              <a:buFont typeface="Arial" panose="020B0604020202020204" pitchFamily="34" charset="0"/>
              <a:buChar char="•"/>
            </a:pPr>
            <a:r>
              <a:rPr lang="en-US" sz="2000"/>
              <a:t>The hyper plane with maximum marginal distance is the most efficient hyper plane</a:t>
            </a:r>
          </a:p>
          <a:p>
            <a:pPr indent="-228600">
              <a:buFont typeface="Arial" panose="020B0604020202020204" pitchFamily="34" charset="0"/>
              <a:buChar char="•"/>
            </a:pPr>
            <a:endParaRPr lang="en-US" sz="2000"/>
          </a:p>
        </p:txBody>
      </p:sp>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Diagram&#10;&#10;Description automatically generated">
            <a:extLst>
              <a:ext uri="{FF2B5EF4-FFF2-40B4-BE49-F238E27FC236}">
                <a16:creationId xmlns:a16="http://schemas.microsoft.com/office/drawing/2014/main" id="{857FEB76-9227-4FE2-8037-E9526317B5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5605671" y="807593"/>
            <a:ext cx="5108712" cy="5239568"/>
          </a:xfrm>
          <a:prstGeom prst="rect">
            <a:avLst/>
          </a:prstGeom>
          <a:effectLst/>
        </p:spPr>
      </p:pic>
      <p:sp>
        <p:nvSpPr>
          <p:cNvPr id="5" name="TextBox 4">
            <a:extLst>
              <a:ext uri="{FF2B5EF4-FFF2-40B4-BE49-F238E27FC236}">
                <a16:creationId xmlns:a16="http://schemas.microsoft.com/office/drawing/2014/main" id="{CDCED200-FAF6-407B-AA94-9D7889AEAD72}"/>
              </a:ext>
            </a:extLst>
          </p:cNvPr>
          <p:cNvSpPr txBox="1"/>
          <p:nvPr/>
        </p:nvSpPr>
        <p:spPr>
          <a:xfrm>
            <a:off x="1768041" y="962845"/>
            <a:ext cx="10836589" cy="213893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5527858B-7EE7-486D-BAA3-5D61D7EEBCD9}"/>
              </a:ext>
            </a:extLst>
          </p:cNvPr>
          <p:cNvSpPr txBox="1"/>
          <p:nvPr/>
        </p:nvSpPr>
        <p:spPr>
          <a:xfrm>
            <a:off x="1014136" y="1121429"/>
            <a:ext cx="10836589" cy="213893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75631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D7B2-86C6-4CFC-90E5-545F68DEECF0}"/>
              </a:ext>
            </a:extLst>
          </p:cNvPr>
          <p:cNvSpPr>
            <a:spLocks noGrp="1"/>
          </p:cNvSpPr>
          <p:nvPr>
            <p:ph type="title"/>
          </p:nvPr>
        </p:nvSpPr>
        <p:spPr/>
        <p:txBody>
          <a:bodyPr/>
          <a:lstStyle/>
          <a:p>
            <a:r>
              <a:rPr lang="en-IN" dirty="0"/>
              <a:t>How to solve nonlinear svm’s</a:t>
            </a:r>
          </a:p>
        </p:txBody>
      </p:sp>
      <p:sp>
        <p:nvSpPr>
          <p:cNvPr id="4" name="Content Placeholder 3">
            <a:extLst>
              <a:ext uri="{FF2B5EF4-FFF2-40B4-BE49-F238E27FC236}">
                <a16:creationId xmlns:a16="http://schemas.microsoft.com/office/drawing/2014/main" id="{D8F02236-B930-48EC-8C4C-19B84F7F959F}"/>
              </a:ext>
            </a:extLst>
          </p:cNvPr>
          <p:cNvSpPr>
            <a:spLocks noGrp="1"/>
          </p:cNvSpPr>
          <p:nvPr>
            <p:ph sz="half" idx="2"/>
          </p:nvPr>
        </p:nvSpPr>
        <p:spPr/>
        <p:txBody>
          <a:bodyPr/>
          <a:lstStyle/>
          <a:p>
            <a:r>
              <a:rPr lang="en-US" sz="2800" dirty="0"/>
              <a:t>By using concept SVM Kernels we can solve the non linear SVMS’s</a:t>
            </a:r>
          </a:p>
          <a:p>
            <a:endParaRPr lang="en-US" sz="2800" dirty="0"/>
          </a:p>
          <a:p>
            <a:r>
              <a:rPr lang="en-US" sz="2800" dirty="0"/>
              <a:t>SVM kernels  is used to convert low dimension into high dimension </a:t>
            </a:r>
          </a:p>
          <a:p>
            <a:endParaRPr lang="en-IN" dirty="0"/>
          </a:p>
        </p:txBody>
      </p:sp>
      <p:pic>
        <p:nvPicPr>
          <p:cNvPr id="5" name="Content Placeholder 4">
            <a:extLst>
              <a:ext uri="{FF2B5EF4-FFF2-40B4-BE49-F238E27FC236}">
                <a16:creationId xmlns:a16="http://schemas.microsoft.com/office/drawing/2014/main" id="{B68218AE-F6D0-40B9-BE55-33DAAA7541E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0184" y="2164715"/>
            <a:ext cx="1943268" cy="1836579"/>
          </a:xfrm>
          <a:prstGeom prst="rect">
            <a:avLst/>
          </a:prstGeom>
        </p:spPr>
      </p:pic>
      <p:sp>
        <p:nvSpPr>
          <p:cNvPr id="6" name="Arrow: Right 5">
            <a:extLst>
              <a:ext uri="{FF2B5EF4-FFF2-40B4-BE49-F238E27FC236}">
                <a16:creationId xmlns:a16="http://schemas.microsoft.com/office/drawing/2014/main" id="{F4827A72-C8FA-46E8-9466-643AF40575F9}"/>
              </a:ext>
            </a:extLst>
          </p:cNvPr>
          <p:cNvSpPr/>
          <p:nvPr/>
        </p:nvSpPr>
        <p:spPr>
          <a:xfrm>
            <a:off x="2421360" y="2910345"/>
            <a:ext cx="450574"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47DB094-52B1-4B9A-93C5-46B57AB7F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843" y="1999338"/>
            <a:ext cx="2371044" cy="2405110"/>
          </a:xfrm>
          <a:prstGeom prst="rect">
            <a:avLst/>
          </a:prstGeom>
        </p:spPr>
      </p:pic>
    </p:spTree>
    <p:extLst>
      <p:ext uri="{BB962C8B-B14F-4D97-AF65-F5344CB8AC3E}">
        <p14:creationId xmlns:p14="http://schemas.microsoft.com/office/powerpoint/2010/main" val="329127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F7CCAC-9201-43D8-8813-D7D0325B596A}"/>
              </a:ext>
            </a:extLst>
          </p:cNvPr>
          <p:cNvSpPr>
            <a:spLocks noGrp="1"/>
          </p:cNvSpPr>
          <p:nvPr>
            <p:ph type="title" idx="4294967295"/>
          </p:nvPr>
        </p:nvSpPr>
        <p:spPr>
          <a:xfrm>
            <a:off x="0" y="351420"/>
            <a:ext cx="3932238" cy="1600200"/>
          </a:xfrm>
        </p:spPr>
        <p:txBody>
          <a:bodyPr/>
          <a:lstStyle/>
          <a:p>
            <a:br>
              <a:rPr lang="en-US" sz="3200" dirty="0"/>
            </a:br>
            <a:endParaRPr lang="en-IN" dirty="0"/>
          </a:p>
        </p:txBody>
      </p:sp>
      <p:sp>
        <p:nvSpPr>
          <p:cNvPr id="6" name="Arrow: Down 5">
            <a:extLst>
              <a:ext uri="{FF2B5EF4-FFF2-40B4-BE49-F238E27FC236}">
                <a16:creationId xmlns:a16="http://schemas.microsoft.com/office/drawing/2014/main" id="{42C616F1-FB2F-4D4E-BE42-2AACF0FE79F3}"/>
              </a:ext>
            </a:extLst>
          </p:cNvPr>
          <p:cNvSpPr/>
          <p:nvPr/>
        </p:nvSpPr>
        <p:spPr>
          <a:xfrm>
            <a:off x="2610677" y="2492085"/>
            <a:ext cx="914400" cy="7530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6CBA565-5B08-431B-9258-EB4B3B1D1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43" y="3246553"/>
            <a:ext cx="6245378" cy="3284505"/>
          </a:xfrm>
          <a:prstGeom prst="rect">
            <a:avLst/>
          </a:prstGeom>
        </p:spPr>
      </p:pic>
      <p:sp>
        <p:nvSpPr>
          <p:cNvPr id="15" name="TextBox 14">
            <a:extLst>
              <a:ext uri="{FF2B5EF4-FFF2-40B4-BE49-F238E27FC236}">
                <a16:creationId xmlns:a16="http://schemas.microsoft.com/office/drawing/2014/main" id="{45FA6447-CF18-481C-B302-4DF430A94DF5}"/>
              </a:ext>
            </a:extLst>
          </p:cNvPr>
          <p:cNvSpPr txBox="1"/>
          <p:nvPr/>
        </p:nvSpPr>
        <p:spPr>
          <a:xfrm>
            <a:off x="7734670" y="2492085"/>
            <a:ext cx="6094520" cy="461665"/>
          </a:xfrm>
          <a:prstGeom prst="rect">
            <a:avLst/>
          </a:prstGeom>
          <a:noFill/>
        </p:spPr>
        <p:txBody>
          <a:bodyPr wrap="square">
            <a:spAutoFit/>
          </a:bodyPr>
          <a:lstStyle/>
          <a:p>
            <a:r>
              <a:rPr lang="en-US" sz="2400" dirty="0"/>
              <a:t>Example using polynomial Kernel </a:t>
            </a:r>
            <a:endParaRPr lang="en-IN" sz="2400" dirty="0"/>
          </a:p>
        </p:txBody>
      </p:sp>
      <p:pic>
        <p:nvPicPr>
          <p:cNvPr id="16" name="Picture 15">
            <a:extLst>
              <a:ext uri="{FF2B5EF4-FFF2-40B4-BE49-F238E27FC236}">
                <a16:creationId xmlns:a16="http://schemas.microsoft.com/office/drawing/2014/main" id="{A9FE0497-6A60-4360-9FD6-689862FE9EED}"/>
              </a:ext>
            </a:extLst>
          </p:cNvPr>
          <p:cNvPicPr>
            <a:picLocks noChangeAspect="1"/>
          </p:cNvPicPr>
          <p:nvPr/>
        </p:nvPicPr>
        <p:blipFill>
          <a:blip r:embed="rId3"/>
          <a:stretch>
            <a:fillRect/>
          </a:stretch>
        </p:blipFill>
        <p:spPr>
          <a:xfrm>
            <a:off x="722242" y="591127"/>
            <a:ext cx="5605670" cy="1674995"/>
          </a:xfrm>
          <a:prstGeom prst="rect">
            <a:avLst/>
          </a:prstGeom>
        </p:spPr>
      </p:pic>
    </p:spTree>
    <p:extLst>
      <p:ext uri="{BB962C8B-B14F-4D97-AF65-F5344CB8AC3E}">
        <p14:creationId xmlns:p14="http://schemas.microsoft.com/office/powerpoint/2010/main" val="417019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AFAC-6122-44AC-89E4-40817E57E130}"/>
              </a:ext>
            </a:extLst>
          </p:cNvPr>
          <p:cNvSpPr>
            <a:spLocks noGrp="1"/>
          </p:cNvSpPr>
          <p:nvPr>
            <p:ph type="title"/>
          </p:nvPr>
        </p:nvSpPr>
        <p:spPr/>
        <p:txBody>
          <a:bodyPr/>
          <a:lstStyle/>
          <a:p>
            <a:r>
              <a:rPr lang="en-IN" dirty="0"/>
              <a:t>Random Forest</a:t>
            </a:r>
          </a:p>
        </p:txBody>
      </p:sp>
      <p:sp>
        <p:nvSpPr>
          <p:cNvPr id="4" name="Content Placeholder 3">
            <a:extLst>
              <a:ext uri="{FF2B5EF4-FFF2-40B4-BE49-F238E27FC236}">
                <a16:creationId xmlns:a16="http://schemas.microsoft.com/office/drawing/2014/main" id="{88336176-36FA-47C7-B910-01282E597680}"/>
              </a:ext>
            </a:extLst>
          </p:cNvPr>
          <p:cNvSpPr>
            <a:spLocks noGrp="1"/>
          </p:cNvSpPr>
          <p:nvPr>
            <p:ph sz="half" idx="2"/>
          </p:nvPr>
        </p:nvSpPr>
        <p:spPr/>
        <p:txBody>
          <a:bodyPr/>
          <a:lstStyle/>
          <a:p>
            <a:pPr marL="0" indent="0">
              <a:buNone/>
            </a:pPr>
            <a:r>
              <a:rPr lang="en-US" dirty="0"/>
              <a:t>Random Forest is an algorithm that operates by constructing multiple decision trees. The final decision is made based on the majority of the trees and is chosen by the random forest</a:t>
            </a:r>
            <a:endParaRPr lang="en-IN" dirty="0"/>
          </a:p>
        </p:txBody>
      </p:sp>
      <p:pic>
        <p:nvPicPr>
          <p:cNvPr id="5" name="Content Placeholder 4">
            <a:extLst>
              <a:ext uri="{FF2B5EF4-FFF2-40B4-BE49-F238E27FC236}">
                <a16:creationId xmlns:a16="http://schemas.microsoft.com/office/drawing/2014/main" id="{47436C94-5FCE-4E00-BDF6-C3B46499D2D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246123"/>
            <a:ext cx="5181600" cy="3510341"/>
          </a:xfrm>
          <a:prstGeom prst="rect">
            <a:avLst/>
          </a:prstGeom>
        </p:spPr>
      </p:pic>
    </p:spTree>
    <p:extLst>
      <p:ext uri="{BB962C8B-B14F-4D97-AF65-F5344CB8AC3E}">
        <p14:creationId xmlns:p14="http://schemas.microsoft.com/office/powerpoint/2010/main" val="1723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38478-4D84-4A4F-B967-B3683C5E8B35}"/>
              </a:ext>
            </a:extLst>
          </p:cNvPr>
          <p:cNvSpPr>
            <a:spLocks noGrp="1"/>
          </p:cNvSpPr>
          <p:nvPr>
            <p:ph type="title"/>
          </p:nvPr>
        </p:nvSpPr>
        <p:spPr/>
        <p:txBody>
          <a:bodyPr/>
          <a:lstStyle/>
          <a:p>
            <a:r>
              <a:rPr lang="en-IN" dirty="0"/>
              <a:t>Decision Tree</a:t>
            </a:r>
          </a:p>
        </p:txBody>
      </p:sp>
      <p:sp>
        <p:nvSpPr>
          <p:cNvPr id="4" name="Content Placeholder 3">
            <a:extLst>
              <a:ext uri="{FF2B5EF4-FFF2-40B4-BE49-F238E27FC236}">
                <a16:creationId xmlns:a16="http://schemas.microsoft.com/office/drawing/2014/main" id="{77392BA3-1205-4531-91F8-C52699173EBF}"/>
              </a:ext>
            </a:extLst>
          </p:cNvPr>
          <p:cNvSpPr>
            <a:spLocks noGrp="1"/>
          </p:cNvSpPr>
          <p:nvPr>
            <p:ph sz="half" idx="2"/>
          </p:nvPr>
        </p:nvSpPr>
        <p:spPr/>
        <p:txBody>
          <a:bodyPr>
            <a:normAutofit fontScale="70000" lnSpcReduction="20000"/>
          </a:bodyPr>
          <a:lstStyle/>
          <a:p>
            <a:r>
              <a:rPr lang="en-US" sz="2800" dirty="0"/>
              <a:t>Decision tree is a tree shaped diagram used to determine a course of action. Each branch of the tree represents a possible decision, occurrence (or) reaction.</a:t>
            </a:r>
          </a:p>
          <a:p>
            <a:endParaRPr lang="en-US" sz="2800" dirty="0"/>
          </a:p>
          <a:p>
            <a:pPr>
              <a:buFont typeface="Wingdings" panose="05000000000000000000" pitchFamily="2" charset="2"/>
              <a:buChar char="§"/>
            </a:pPr>
            <a:r>
              <a:rPr lang="en-US" sz="2800" dirty="0"/>
              <a:t>Entropy : It is a measure of randomness or unpredictability in the data set.</a:t>
            </a:r>
          </a:p>
          <a:p>
            <a:pPr>
              <a:buFont typeface="Wingdings" panose="05000000000000000000" pitchFamily="2" charset="2"/>
              <a:buChar char="§"/>
            </a:pPr>
            <a:r>
              <a:rPr lang="en-US" sz="2800" dirty="0"/>
              <a:t>Information Gain : A measure of the decrease in the entropy after the data set is split is the information gain.</a:t>
            </a:r>
          </a:p>
          <a:p>
            <a:pPr>
              <a:buFont typeface="Wingdings" panose="05000000000000000000" pitchFamily="2" charset="2"/>
              <a:buChar char="§"/>
            </a:pPr>
            <a:r>
              <a:rPr lang="en-US" sz="2800" dirty="0"/>
              <a:t>Leaf Node : </a:t>
            </a:r>
            <a:r>
              <a:rPr lang="en-US" sz="3200" dirty="0"/>
              <a:t>A leaf node is a node that carries the classification or the decision.</a:t>
            </a:r>
          </a:p>
          <a:p>
            <a:pPr>
              <a:buFont typeface="Wingdings" panose="05000000000000000000" pitchFamily="2" charset="2"/>
              <a:buChar char="§"/>
            </a:pPr>
            <a:r>
              <a:rPr lang="en-US" sz="2800" dirty="0"/>
              <a:t>Root Node: The root node is the topmost decision node, which is where you have all of your data</a:t>
            </a:r>
            <a:endParaRPr lang="en-IN" dirty="0"/>
          </a:p>
        </p:txBody>
      </p:sp>
      <p:pic>
        <p:nvPicPr>
          <p:cNvPr id="5" name="Content Placeholder 4" descr="Deciduous tree">
            <a:extLst>
              <a:ext uri="{FF2B5EF4-FFF2-40B4-BE49-F238E27FC236}">
                <a16:creationId xmlns:a16="http://schemas.microsoft.com/office/drawing/2014/main" id="{47C70D96-AFAC-4C9C-B09C-BBD67397B88B}"/>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047461"/>
            <a:ext cx="4518991" cy="4129502"/>
          </a:xfrm>
          <a:prstGeom prst="rect">
            <a:avLst/>
          </a:prstGeom>
        </p:spPr>
      </p:pic>
    </p:spTree>
    <p:extLst>
      <p:ext uri="{BB962C8B-B14F-4D97-AF65-F5344CB8AC3E}">
        <p14:creationId xmlns:p14="http://schemas.microsoft.com/office/powerpoint/2010/main" val="276439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A1E4-39AA-4143-9494-D051A0706B60}"/>
              </a:ext>
            </a:extLst>
          </p:cNvPr>
          <p:cNvSpPr>
            <a:spLocks noGrp="1"/>
          </p:cNvSpPr>
          <p:nvPr>
            <p:ph type="title"/>
          </p:nvPr>
        </p:nvSpPr>
        <p:spPr/>
        <p:txBody>
          <a:bodyPr/>
          <a:lstStyle/>
          <a:p>
            <a:r>
              <a:rPr lang="en-IN" dirty="0"/>
              <a:t>                            GUI WINDOW</a:t>
            </a:r>
          </a:p>
        </p:txBody>
      </p:sp>
      <p:pic>
        <p:nvPicPr>
          <p:cNvPr id="6" name="Content Placeholder 5" descr="Graphical user interface, application&#10;&#10;Description automatically generated">
            <a:extLst>
              <a:ext uri="{FF2B5EF4-FFF2-40B4-BE49-F238E27FC236}">
                <a16:creationId xmlns:a16="http://schemas.microsoft.com/office/drawing/2014/main" id="{B09C2C47-8962-4E8C-A15F-D5031100920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1072" y="1616903"/>
            <a:ext cx="4883890" cy="4351338"/>
          </a:xfrm>
        </p:spPr>
      </p:pic>
      <p:pic>
        <p:nvPicPr>
          <p:cNvPr id="8" name="Content Placeholder 7" descr="Diagram&#10;&#10;Description automatically generated">
            <a:extLst>
              <a:ext uri="{FF2B5EF4-FFF2-40B4-BE49-F238E27FC236}">
                <a16:creationId xmlns:a16="http://schemas.microsoft.com/office/drawing/2014/main" id="{1E53A95B-DE9C-469F-8EA1-3200FCEA47F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09310" y="1542060"/>
            <a:ext cx="4000847" cy="3604572"/>
          </a:xfrm>
        </p:spPr>
      </p:pic>
    </p:spTree>
    <p:extLst>
      <p:ext uri="{BB962C8B-B14F-4D97-AF65-F5344CB8AC3E}">
        <p14:creationId xmlns:p14="http://schemas.microsoft.com/office/powerpoint/2010/main" val="2581361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EBB2-27F3-43D9-AEB5-763575F4A130}"/>
              </a:ext>
            </a:extLst>
          </p:cNvPr>
          <p:cNvSpPr>
            <a:spLocks noGrp="1"/>
          </p:cNvSpPr>
          <p:nvPr>
            <p:ph type="title"/>
          </p:nvPr>
        </p:nvSpPr>
        <p:spPr/>
        <p:txBody>
          <a:bodyPr/>
          <a:lstStyle/>
          <a:p>
            <a:r>
              <a:rPr lang="en-IN" dirty="0"/>
              <a:t>Code image classification:</a:t>
            </a:r>
          </a:p>
        </p:txBody>
      </p:sp>
      <p:pic>
        <p:nvPicPr>
          <p:cNvPr id="6" name="Content Placeholder 5">
            <a:extLst>
              <a:ext uri="{FF2B5EF4-FFF2-40B4-BE49-F238E27FC236}">
                <a16:creationId xmlns:a16="http://schemas.microsoft.com/office/drawing/2014/main" id="{A81503A6-57D3-4544-B5FB-3878D001E0DB}"/>
              </a:ext>
            </a:extLst>
          </p:cNvPr>
          <p:cNvPicPr>
            <a:picLocks noGrp="1" noChangeAspect="1"/>
          </p:cNvPicPr>
          <p:nvPr>
            <p:ph idx="1"/>
          </p:nvPr>
        </p:nvPicPr>
        <p:blipFill>
          <a:blip r:embed="rId2"/>
          <a:stretch>
            <a:fillRect/>
          </a:stretch>
        </p:blipFill>
        <p:spPr>
          <a:xfrm>
            <a:off x="546652" y="1391478"/>
            <a:ext cx="10992678" cy="5247861"/>
          </a:xfrm>
        </p:spPr>
      </p:pic>
    </p:spTree>
    <p:extLst>
      <p:ext uri="{BB962C8B-B14F-4D97-AF65-F5344CB8AC3E}">
        <p14:creationId xmlns:p14="http://schemas.microsoft.com/office/powerpoint/2010/main" val="68493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C4544-D057-4E10-BE43-4BA5D7E78F8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MNIST database</a:t>
            </a:r>
          </a:p>
        </p:txBody>
      </p:sp>
      <p:pic>
        <p:nvPicPr>
          <p:cNvPr id="10" name="Content Placeholder 9" descr="A picture containing text&#10;&#10;Description automatically generated">
            <a:extLst>
              <a:ext uri="{FF2B5EF4-FFF2-40B4-BE49-F238E27FC236}">
                <a16:creationId xmlns:a16="http://schemas.microsoft.com/office/drawing/2014/main" id="{26F5B7FE-9E69-43E6-98E1-15352D375F3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7122" y="2726095"/>
            <a:ext cx="5828261" cy="3263826"/>
          </a:xfrm>
          <a:prstGeom prst="rect">
            <a:avLst/>
          </a:prstGeom>
        </p:spPr>
      </p:pic>
      <p:pic>
        <p:nvPicPr>
          <p:cNvPr id="8" name="Content Placeholder 7" descr="A picture containing graphical user interface&#10;&#10;Description automatically generated">
            <a:extLst>
              <a:ext uri="{FF2B5EF4-FFF2-40B4-BE49-F238E27FC236}">
                <a16:creationId xmlns:a16="http://schemas.microsoft.com/office/drawing/2014/main" id="{5A4640EB-A70B-4ABB-876B-4249C118C31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82505" y="2777093"/>
            <a:ext cx="5828261" cy="3161831"/>
          </a:xfrm>
          <a:prstGeom prst="rect">
            <a:avLst/>
          </a:prstGeom>
        </p:spPr>
      </p:pic>
    </p:spTree>
    <p:extLst>
      <p:ext uri="{BB962C8B-B14F-4D97-AF65-F5344CB8AC3E}">
        <p14:creationId xmlns:p14="http://schemas.microsoft.com/office/powerpoint/2010/main" val="2943663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9B7BB-ADB2-4593-8A8E-06F8A7CA22A3}"/>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Train and Test</a:t>
            </a:r>
          </a:p>
        </p:txBody>
      </p:sp>
      <p:pic>
        <p:nvPicPr>
          <p:cNvPr id="7" name="Content Placeholder 6" descr="Text, timeline&#10;&#10;Description automatically generated">
            <a:extLst>
              <a:ext uri="{FF2B5EF4-FFF2-40B4-BE49-F238E27FC236}">
                <a16:creationId xmlns:a16="http://schemas.microsoft.com/office/drawing/2014/main" id="{CB12465B-4B10-4390-85E9-6F32F5DFA5B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35199" y="1825625"/>
            <a:ext cx="3787602" cy="4351338"/>
          </a:xfrm>
        </p:spPr>
      </p:pic>
      <p:pic>
        <p:nvPicPr>
          <p:cNvPr id="12" name="Content Placeholder 11" descr="Text, letter&#10;&#10;Description automatically generated">
            <a:extLst>
              <a:ext uri="{FF2B5EF4-FFF2-40B4-BE49-F238E27FC236}">
                <a16:creationId xmlns:a16="http://schemas.microsoft.com/office/drawing/2014/main" id="{BC0BE592-DCD8-489E-A984-1FF8E1B9D58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28283" y="2656247"/>
            <a:ext cx="4069433" cy="2690093"/>
          </a:xfrm>
        </p:spPr>
      </p:pic>
    </p:spTree>
    <p:extLst>
      <p:ext uri="{BB962C8B-B14F-4D97-AF65-F5344CB8AC3E}">
        <p14:creationId xmlns:p14="http://schemas.microsoft.com/office/powerpoint/2010/main" val="326671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F376-7427-477C-A9B7-D60BF42C08D5}"/>
              </a:ext>
            </a:extLst>
          </p:cNvPr>
          <p:cNvSpPr>
            <a:spLocks noGrp="1"/>
          </p:cNvSpPr>
          <p:nvPr>
            <p:ph type="title"/>
          </p:nvPr>
        </p:nvSpPr>
        <p:spPr/>
        <p:txBody>
          <a:bodyPr/>
          <a:lstStyle/>
          <a:p>
            <a:r>
              <a:rPr lang="en-IN" dirty="0"/>
              <a:t>                                 Diagram</a:t>
            </a:r>
          </a:p>
        </p:txBody>
      </p:sp>
      <p:pic>
        <p:nvPicPr>
          <p:cNvPr id="6" name="Content Placeholder 5">
            <a:extLst>
              <a:ext uri="{FF2B5EF4-FFF2-40B4-BE49-F238E27FC236}">
                <a16:creationId xmlns:a16="http://schemas.microsoft.com/office/drawing/2014/main" id="{C017111A-1B26-4C93-B159-B512021349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5757" y="1690688"/>
            <a:ext cx="7126356" cy="4486276"/>
          </a:xfrm>
        </p:spPr>
      </p:pic>
    </p:spTree>
    <p:extLst>
      <p:ext uri="{BB962C8B-B14F-4D97-AF65-F5344CB8AC3E}">
        <p14:creationId xmlns:p14="http://schemas.microsoft.com/office/powerpoint/2010/main" val="744787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8BBE-D328-4E08-8D94-3BD7F60837B2}"/>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F3898E35-BDCB-4414-BC09-632EDE4760AB}"/>
              </a:ext>
            </a:extLst>
          </p:cNvPr>
          <p:cNvSpPr>
            <a:spLocks noGrp="1"/>
          </p:cNvSpPr>
          <p:nvPr>
            <p:ph idx="1"/>
          </p:nvPr>
        </p:nvSpPr>
        <p:spPr/>
        <p:txBody>
          <a:bodyPr/>
          <a:lstStyle/>
          <a:p>
            <a:r>
              <a:rPr lang="en-IN" dirty="0"/>
              <a:t>Introduction</a:t>
            </a:r>
          </a:p>
          <a:p>
            <a:r>
              <a:rPr lang="en-IN" dirty="0"/>
              <a:t>Objective of the project</a:t>
            </a:r>
          </a:p>
          <a:p>
            <a:r>
              <a:rPr lang="en-IN" dirty="0"/>
              <a:t>Algorithm explanation</a:t>
            </a:r>
          </a:p>
          <a:p>
            <a:r>
              <a:rPr lang="en-IN" dirty="0"/>
              <a:t>Data set</a:t>
            </a:r>
          </a:p>
          <a:p>
            <a:r>
              <a:rPr lang="en-IN" dirty="0"/>
              <a:t>Code, output</a:t>
            </a:r>
          </a:p>
          <a:p>
            <a:r>
              <a:rPr lang="en-IN" dirty="0"/>
              <a:t>Future work</a:t>
            </a:r>
          </a:p>
          <a:p>
            <a:r>
              <a:rPr lang="en-IN" dirty="0"/>
              <a:t>Reference</a:t>
            </a:r>
          </a:p>
          <a:p>
            <a:r>
              <a:rPr lang="en-IN" dirty="0"/>
              <a:t>Conclusion</a:t>
            </a:r>
          </a:p>
          <a:p>
            <a:pPr marL="0" indent="0">
              <a:buNone/>
            </a:pPr>
            <a:endParaRPr lang="en-IN" dirty="0"/>
          </a:p>
        </p:txBody>
      </p:sp>
    </p:spTree>
    <p:extLst>
      <p:ext uri="{BB962C8B-B14F-4D97-AF65-F5344CB8AC3E}">
        <p14:creationId xmlns:p14="http://schemas.microsoft.com/office/powerpoint/2010/main" val="1733780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5C54-9E0B-4C4E-826E-5F6F50F595F9}"/>
              </a:ext>
            </a:extLst>
          </p:cNvPr>
          <p:cNvSpPr>
            <a:spLocks noGrp="1"/>
          </p:cNvSpPr>
          <p:nvPr>
            <p:ph type="title"/>
          </p:nvPr>
        </p:nvSpPr>
        <p:spPr/>
        <p:txBody>
          <a:bodyPr/>
          <a:lstStyle/>
          <a:p>
            <a:r>
              <a:rPr lang="en-IN" dirty="0"/>
              <a:t>                                  Output</a:t>
            </a:r>
          </a:p>
        </p:txBody>
      </p:sp>
      <p:pic>
        <p:nvPicPr>
          <p:cNvPr id="9" name="Content Placeholder 8" descr="Chart, bar chart&#10;&#10;Description automatically generated">
            <a:extLst>
              <a:ext uri="{FF2B5EF4-FFF2-40B4-BE49-F238E27FC236}">
                <a16:creationId xmlns:a16="http://schemas.microsoft.com/office/drawing/2014/main" id="{DDDF71F0-E351-4F46-9611-2A4C0DA9DE9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descr="A picture containing text, indoor, person, staring&#10;&#10;Description automatically generated">
            <a:extLst>
              <a:ext uri="{FF2B5EF4-FFF2-40B4-BE49-F238E27FC236}">
                <a16:creationId xmlns:a16="http://schemas.microsoft.com/office/drawing/2014/main" id="{1A5A82EB-AABF-4377-93F8-215D15DC68C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48539" y="1825625"/>
            <a:ext cx="4228922" cy="4351338"/>
          </a:xfrm>
        </p:spPr>
      </p:pic>
    </p:spTree>
    <p:extLst>
      <p:ext uri="{BB962C8B-B14F-4D97-AF65-F5344CB8AC3E}">
        <p14:creationId xmlns:p14="http://schemas.microsoft.com/office/powerpoint/2010/main" val="401983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23A0E-5983-41A8-AE98-0C8532293FF5}"/>
              </a:ext>
            </a:extLst>
          </p:cNvPr>
          <p:cNvSpPr>
            <a:spLocks noGrp="1"/>
          </p:cNvSpPr>
          <p:nvPr>
            <p:ph type="title"/>
          </p:nvPr>
        </p:nvSpPr>
        <p:spPr/>
        <p:txBody>
          <a:bodyPr/>
          <a:lstStyle/>
          <a:p>
            <a:r>
              <a:rPr lang="en-IN" dirty="0"/>
              <a:t>Future work  and Conclusion</a:t>
            </a:r>
          </a:p>
        </p:txBody>
      </p:sp>
      <p:sp>
        <p:nvSpPr>
          <p:cNvPr id="5" name="Content Placeholder 4">
            <a:extLst>
              <a:ext uri="{FF2B5EF4-FFF2-40B4-BE49-F238E27FC236}">
                <a16:creationId xmlns:a16="http://schemas.microsoft.com/office/drawing/2014/main" id="{BA20AC05-250F-4438-AFD0-543F250964E8}"/>
              </a:ext>
            </a:extLst>
          </p:cNvPr>
          <p:cNvSpPr>
            <a:spLocks noGrp="1"/>
          </p:cNvSpPr>
          <p:nvPr>
            <p:ph idx="1"/>
          </p:nvPr>
        </p:nvSpPr>
        <p:spPr/>
        <p:txBody>
          <a:bodyPr>
            <a:normAutofit/>
          </a:bodyPr>
          <a:lstStyle/>
          <a:p>
            <a:pPr marL="0" indent="0">
              <a:buNone/>
            </a:pPr>
            <a:r>
              <a:rPr lang="en-US" b="0" i="0" dirty="0">
                <a:solidFill>
                  <a:srgbClr val="000000"/>
                </a:solidFill>
                <a:effectLst/>
                <a:latin typeface="Times New Roman" panose="02020603050405020304" pitchFamily="18" charset="0"/>
                <a:ea typeface="TimesNewRomanPSMT"/>
              </a:rPr>
              <a:t>Images used in the training purpose are small and Grayscale images. The computational time for processing these images is very high as compare to other normal JPEG images. Stacking the model with more layers and training the network with more image data using clusters of GPUs will provide more accurate results of classification of images. The future enhancement will focus on classifying the colored images of large size and its very useful for image segmentation process</a:t>
            </a: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3221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E100-EF76-4FFF-A07F-54E272A78C4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A837BC96-BDC8-4F4D-A3D2-B66DC49A9633}"/>
              </a:ext>
            </a:extLst>
          </p:cNvPr>
          <p:cNvSpPr>
            <a:spLocks noGrp="1"/>
          </p:cNvSpPr>
          <p:nvPr>
            <p:ph idx="1"/>
          </p:nvPr>
        </p:nvSpPr>
        <p:spPr>
          <a:xfrm>
            <a:off x="696157" y="1363986"/>
            <a:ext cx="10515600" cy="4351338"/>
          </a:xfrm>
        </p:spPr>
        <p:txBody>
          <a:bodyPr>
            <a:noAutofit/>
          </a:bodyPr>
          <a:lstStyle/>
          <a:p>
            <a:pPr algn="just">
              <a:lnSpc>
                <a:spcPct val="150000"/>
              </a:lnSpc>
              <a:spcBef>
                <a:spcPts val="1200"/>
              </a:spcBef>
              <a:spcAft>
                <a:spcPts val="10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Zagoruyko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 and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Komodakis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N., 2016. Paying more attention to attention: Improving the performance of convolutional neural networks via attention transfer.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arXiv</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preprint arXiv:1612.03928.</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Bef>
                <a:spcPts val="120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Inception-v4,Inception-ResNetand the Impact of Residual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Connectionson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Learning Christian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Szegedy</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Sergey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Ioffe,Vincent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Vanhoucke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Alexandrr</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A.Alemi</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Bef>
                <a:spcPts val="120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Stefan Kahl, Thomas Wilhelm-Stein, Hussein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Hussein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Holger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Klinck</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Danny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Kowerko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Marc Ritter, and Maximilian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Eibl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Large-Scale Bird Sound Classification using Convolutional Neural Networks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Bef>
                <a:spcPts val="120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Thomas Berg,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Jiongxin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Liu, Seung Woo Lee, Michelle L. Alexander, David W. Jacobs, and Peter 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Belhumeur</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Birdsnap</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Large-</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scaleFine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grainedVisualCategorizationofBirds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Bef>
                <a:spcPts val="120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Bo Zhao, Jiashi Feng Xiao Wu Shuicheng Yan A Survey on Deep Learning-based Fine-grained Object Classication and Semantic Segmentation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n-US" sz="1400" dirty="0">
                <a:effectLst/>
                <a:latin typeface="Times New Roman" panose="02020603050405020304" pitchFamily="18" charset="0"/>
                <a:ea typeface="Times New Roman" panose="02020603050405020304" pitchFamily="18" charset="0"/>
              </a:rPr>
              <a:t>Yuning Chai Electrical Engineering Dept. ETH Zurich,Victor Lempitsky Dept. of Engineering Science University of Oxford, Andrew Zisserman Dept. of Engineering Science University of Oxford BiCoS:A BiSegmentation Method for Image Classication</a:t>
            </a:r>
            <a:endParaRPr lang="en-IN" sz="1400" dirty="0"/>
          </a:p>
        </p:txBody>
      </p:sp>
    </p:spTree>
    <p:extLst>
      <p:ext uri="{BB962C8B-B14F-4D97-AF65-F5344CB8AC3E}">
        <p14:creationId xmlns:p14="http://schemas.microsoft.com/office/powerpoint/2010/main" val="2772539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6">
            <a:extLst>
              <a:ext uri="{FF2B5EF4-FFF2-40B4-BE49-F238E27FC236}">
                <a16:creationId xmlns:a16="http://schemas.microsoft.com/office/drawing/2014/main" id="{0CBAE9D0-B75D-4A2D-A749-065B909A57B4}"/>
              </a:ext>
            </a:extLst>
          </p:cNvPr>
          <p:cNvGraphicFramePr>
            <a:graphicFrameLocks noGrp="1"/>
          </p:cNvGraphicFramePr>
          <p:nvPr>
            <p:ph idx="4294967295"/>
            <p:extLst>
              <p:ext uri="{D42A27DB-BD31-4B8C-83A1-F6EECF244321}">
                <p14:modId xmlns:p14="http://schemas.microsoft.com/office/powerpoint/2010/main" val="25601414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588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83DFE-7154-41A5-8614-C75CE9D534B1}"/>
              </a:ext>
            </a:extLst>
          </p:cNvPr>
          <p:cNvSpPr>
            <a:spLocks noGrp="1"/>
          </p:cNvSpPr>
          <p:nvPr>
            <p:ph type="title"/>
          </p:nvPr>
        </p:nvSpPr>
        <p:spPr>
          <a:xfrm>
            <a:off x="838200" y="365126"/>
            <a:ext cx="10515600" cy="1288784"/>
          </a:xfrm>
        </p:spPr>
        <p:txBody>
          <a:bodyPr vert="horz" lIns="91440" tIns="45720" rIns="91440" bIns="45720" rtlCol="0" anchor="ctr">
            <a:normAutofit/>
          </a:bodyPr>
          <a:lstStyle/>
          <a:p>
            <a:r>
              <a:rPr lang="en-US" sz="4000" dirty="0"/>
              <a:t>INTRODUCTION</a:t>
            </a:r>
            <a:br>
              <a:rPr lang="en-US" sz="4000" dirty="0"/>
            </a:br>
            <a:endParaRPr lang="en-US" sz="4000" dirty="0"/>
          </a:p>
        </p:txBody>
      </p:sp>
      <p:pic>
        <p:nvPicPr>
          <p:cNvPr id="9" name="Picture 8" descr="A cat in a cage&#10;&#10;Description automatically generated with medium confidence">
            <a:extLst>
              <a:ext uri="{FF2B5EF4-FFF2-40B4-BE49-F238E27FC236}">
                <a16:creationId xmlns:a16="http://schemas.microsoft.com/office/drawing/2014/main" id="{2673537A-14FD-4F3E-A401-B6BD37E1D71D}"/>
              </a:ext>
            </a:extLst>
          </p:cNvPr>
          <p:cNvPicPr>
            <a:picLocks noChangeAspect="1"/>
          </p:cNvPicPr>
          <p:nvPr/>
        </p:nvPicPr>
        <p:blipFill rotWithShape="1">
          <a:blip r:embed="rId2"/>
          <a:srcRect l="295" r="3" b="3"/>
          <a:stretch/>
        </p:blipFill>
        <p:spPr>
          <a:xfrm>
            <a:off x="838200" y="1825625"/>
            <a:ext cx="6151651" cy="4303465"/>
          </a:xfrm>
          <a:prstGeom prst="rect">
            <a:avLst/>
          </a:prstGeom>
        </p:spPr>
      </p:pic>
      <p:sp>
        <p:nvSpPr>
          <p:cNvPr id="3" name="Content Placeholder 2">
            <a:extLst>
              <a:ext uri="{FF2B5EF4-FFF2-40B4-BE49-F238E27FC236}">
                <a16:creationId xmlns:a16="http://schemas.microsoft.com/office/drawing/2014/main" id="{9A39342F-61E7-452F-8C4A-4D289015C198}"/>
              </a:ext>
            </a:extLst>
          </p:cNvPr>
          <p:cNvSpPr>
            <a:spLocks noGrp="1"/>
          </p:cNvSpPr>
          <p:nvPr>
            <p:ph type="body" sz="half" idx="2"/>
          </p:nvPr>
        </p:nvSpPr>
        <p:spPr>
          <a:xfrm>
            <a:off x="7552944" y="1825625"/>
            <a:ext cx="3800856" cy="4303464"/>
          </a:xfrm>
        </p:spPr>
        <p:txBody>
          <a:bodyPr vert="horz" lIns="91440" tIns="45720" rIns="91440" bIns="45720" rtlCol="0">
            <a:normAutofit/>
          </a:bodyPr>
          <a:lstStyle/>
          <a:p>
            <a:pPr marL="0" indent="-228600">
              <a:buFont typeface="Arial" panose="020B0604020202020204" pitchFamily="34" charset="0"/>
              <a:buChar char="•"/>
            </a:pPr>
            <a:r>
              <a:rPr lang="en-US" sz="2000" b="0" i="0" dirty="0">
                <a:effectLst/>
              </a:rPr>
              <a:t>Computer vision is an interdisciplinary and subfield of artificial intelligence</a:t>
            </a:r>
            <a:br>
              <a:rPr lang="en-US" sz="2000" dirty="0">
                <a:effectLst/>
              </a:rPr>
            </a:br>
            <a:r>
              <a:rPr lang="en-US" sz="2000" b="0" i="0" dirty="0">
                <a:effectLst/>
              </a:rPr>
              <a:t>that aims to give similar capability of human to computer for understanding information from</a:t>
            </a:r>
            <a:br>
              <a:rPr lang="en-US" sz="2000" dirty="0">
                <a:effectLst/>
              </a:rPr>
            </a:br>
            <a:r>
              <a:rPr lang="en-US" sz="2000" b="0" i="0" dirty="0">
                <a:effectLst/>
              </a:rPr>
              <a:t>the images</a:t>
            </a:r>
          </a:p>
          <a:p>
            <a:pPr marL="0" indent="-228600">
              <a:buFont typeface="Arial" panose="020B0604020202020204" pitchFamily="34" charset="0"/>
              <a:buChar char="•"/>
            </a:pPr>
            <a:r>
              <a:rPr lang="en-US" sz="2000" dirty="0"/>
              <a:t>segmenting images into different </a:t>
            </a:r>
          </a:p>
          <a:p>
            <a:pPr marL="0" indent="-228600">
              <a:buFont typeface="Arial" panose="020B0604020202020204" pitchFamily="34" charset="0"/>
              <a:buChar char="•"/>
            </a:pPr>
            <a:r>
              <a:rPr lang="en-US" sz="2000" dirty="0"/>
              <a:t>Categories by their features</a:t>
            </a:r>
          </a:p>
          <a:p>
            <a:pPr marL="0" indent="-228600">
              <a:buFont typeface="Arial" panose="020B0604020202020204" pitchFamily="34" charset="0"/>
              <a:buChar char="•"/>
            </a:pPr>
            <a:endParaRPr lang="en-US" sz="2000" b="0" i="0" dirty="0">
              <a:effectLst/>
            </a:endParaRPr>
          </a:p>
          <a:p>
            <a:pPr marL="0"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42934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9B4F0A-D6BA-462A-A203-1611BA104950}"/>
              </a:ext>
            </a:extLst>
          </p:cNvPr>
          <p:cNvSpPr txBox="1"/>
          <p:nvPr/>
        </p:nvSpPr>
        <p:spPr>
          <a:xfrm>
            <a:off x="1038687" y="745725"/>
            <a:ext cx="8107797" cy="2179956"/>
          </a:xfrm>
          <a:prstGeom prst="rect">
            <a:avLst/>
          </a:prstGeom>
          <a:noFill/>
        </p:spPr>
        <p:txBody>
          <a:bodyPr wrap="square">
            <a:spAutoFit/>
          </a:bodyPr>
          <a:lstStyle/>
          <a:p>
            <a:pPr marL="0" indent="0">
              <a:buNone/>
            </a:pPr>
            <a:r>
              <a:rPr lang="en-US" sz="2800" dirty="0"/>
              <a:t>By labelling the pixels image classification can be done in two ways</a:t>
            </a:r>
            <a:endParaRPr lang="en-US" sz="2800" b="1" dirty="0"/>
          </a:p>
          <a:p>
            <a:pPr>
              <a:lnSpc>
                <a:spcPct val="150000"/>
              </a:lnSpc>
              <a:buFont typeface="Symbol" pitchFamily="2" charset="2"/>
              <a:buChar char="Þ"/>
            </a:pPr>
            <a:r>
              <a:rPr lang="en-US" sz="2800" dirty="0"/>
              <a:t>Supervised classification</a:t>
            </a:r>
          </a:p>
          <a:p>
            <a:pPr>
              <a:lnSpc>
                <a:spcPct val="150000"/>
              </a:lnSpc>
              <a:buFont typeface="Symbol" pitchFamily="2" charset="2"/>
              <a:buChar char="Þ"/>
            </a:pPr>
            <a:r>
              <a:rPr lang="en-US" sz="2800" dirty="0"/>
              <a:t>Unsupervised classification</a:t>
            </a:r>
          </a:p>
        </p:txBody>
      </p:sp>
    </p:spTree>
    <p:extLst>
      <p:ext uri="{BB962C8B-B14F-4D97-AF65-F5344CB8AC3E}">
        <p14:creationId xmlns:p14="http://schemas.microsoft.com/office/powerpoint/2010/main" val="3589325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18A21-E730-438E-8EA2-D039EF633A59}"/>
              </a:ext>
            </a:extLst>
          </p:cNvPr>
          <p:cNvSpPr>
            <a:spLocks noGrp="1"/>
          </p:cNvSpPr>
          <p:nvPr>
            <p:ph type="title"/>
          </p:nvPr>
        </p:nvSpPr>
        <p:spPr>
          <a:xfrm>
            <a:off x="838200" y="365126"/>
            <a:ext cx="10515600" cy="1288784"/>
          </a:xfrm>
        </p:spPr>
        <p:txBody>
          <a:bodyPr vert="horz" lIns="91440" tIns="45720" rIns="91440" bIns="45720" rtlCol="0" anchor="ctr">
            <a:normAutofit/>
          </a:bodyPr>
          <a:lstStyle/>
          <a:p>
            <a:r>
              <a:rPr lang="en-US" sz="4000" dirty="0"/>
              <a:t>SUPERVISED CLASSIFICATION</a:t>
            </a:r>
          </a:p>
        </p:txBody>
      </p:sp>
      <p:pic>
        <p:nvPicPr>
          <p:cNvPr id="5" name="Content Placeholder 4" descr="Map&#10;&#10;Description automatically generated">
            <a:extLst>
              <a:ext uri="{FF2B5EF4-FFF2-40B4-BE49-F238E27FC236}">
                <a16:creationId xmlns:a16="http://schemas.microsoft.com/office/drawing/2014/main" id="{F6EF7EC2-8BD9-45D8-8C2C-DE42ED657318}"/>
              </a:ext>
            </a:extLst>
          </p:cNvPr>
          <p:cNvPicPr>
            <a:picLocks noGrp="1"/>
          </p:cNvPicPr>
          <p:nvPr>
            <p:ph idx="1"/>
          </p:nvPr>
        </p:nvPicPr>
        <p:blipFill rotWithShape="1">
          <a:blip r:embed="rId2"/>
          <a:srcRect r="-1" b="7034"/>
          <a:stretch/>
        </p:blipFill>
        <p:spPr>
          <a:xfrm>
            <a:off x="838200" y="1825625"/>
            <a:ext cx="6151651" cy="4303465"/>
          </a:xfrm>
          <a:prstGeom prst="rect">
            <a:avLst/>
          </a:prstGeom>
        </p:spPr>
      </p:pic>
      <p:sp>
        <p:nvSpPr>
          <p:cNvPr id="4" name="Text Placeholder 3">
            <a:extLst>
              <a:ext uri="{FF2B5EF4-FFF2-40B4-BE49-F238E27FC236}">
                <a16:creationId xmlns:a16="http://schemas.microsoft.com/office/drawing/2014/main" id="{CA7347BC-70B5-4F4D-B039-55B3B43FE065}"/>
              </a:ext>
            </a:extLst>
          </p:cNvPr>
          <p:cNvSpPr>
            <a:spLocks noGrp="1"/>
          </p:cNvSpPr>
          <p:nvPr>
            <p:ph type="body" sz="half" idx="2"/>
          </p:nvPr>
        </p:nvSpPr>
        <p:spPr>
          <a:xfrm>
            <a:off x="7552944" y="1825625"/>
            <a:ext cx="3800856" cy="4303464"/>
          </a:xfrm>
        </p:spPr>
        <p:txBody>
          <a:bodyPr vert="horz" lIns="91440" tIns="45720" rIns="91440" bIns="45720" rtlCol="0">
            <a:normAutofit/>
          </a:bodyPr>
          <a:lstStyle/>
          <a:p>
            <a:pPr indent="-228600">
              <a:buFont typeface="Arial" panose="020B0604020202020204" pitchFamily="34" charset="0"/>
              <a:buChar char="•"/>
            </a:pPr>
            <a:r>
              <a:rPr lang="en-US" sz="3200" dirty="0"/>
              <a:t>is a procedure for identifying </a:t>
            </a:r>
          </a:p>
          <a:p>
            <a:pPr marL="0" indent="-228600">
              <a:buFont typeface="Arial" panose="020B0604020202020204" pitchFamily="34" charset="0"/>
              <a:buChar char="•"/>
            </a:pPr>
            <a:r>
              <a:rPr lang="en-US" sz="3200" dirty="0"/>
              <a:t>spectrally similar areas on an image.</a:t>
            </a:r>
          </a:p>
          <a:p>
            <a:pPr indent="-228600">
              <a:buFont typeface="Arial" panose="020B0604020202020204" pitchFamily="34" charset="0"/>
              <a:buChar char="•"/>
            </a:pPr>
            <a:r>
              <a:rPr lang="en-US" sz="3200" dirty="0"/>
              <a:t>It requires training data</a:t>
            </a:r>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76178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368A55-CD15-4E9F-9075-CE1FAA9F987B}"/>
              </a:ext>
            </a:extLst>
          </p:cNvPr>
          <p:cNvSpPr>
            <a:spLocks noGrp="1"/>
          </p:cNvSpPr>
          <p:nvPr>
            <p:ph type="title"/>
          </p:nvPr>
        </p:nvSpPr>
        <p:spPr/>
        <p:txBody>
          <a:bodyPr/>
          <a:lstStyle/>
          <a:p>
            <a:r>
              <a:rPr lang="en-US" sz="4400" dirty="0"/>
              <a:t>UNSUPERVISED CLASSIFICATION</a:t>
            </a:r>
            <a:endParaRPr lang="en-IN" dirty="0"/>
          </a:p>
        </p:txBody>
      </p:sp>
      <p:sp>
        <p:nvSpPr>
          <p:cNvPr id="6" name="Content Placeholder 5">
            <a:extLst>
              <a:ext uri="{FF2B5EF4-FFF2-40B4-BE49-F238E27FC236}">
                <a16:creationId xmlns:a16="http://schemas.microsoft.com/office/drawing/2014/main" id="{3EBC4800-A85B-4029-8DAE-350AF0803EEE}"/>
              </a:ext>
            </a:extLst>
          </p:cNvPr>
          <p:cNvSpPr>
            <a:spLocks noGrp="1"/>
          </p:cNvSpPr>
          <p:nvPr>
            <p:ph idx="1"/>
          </p:nvPr>
        </p:nvSpPr>
        <p:spPr/>
        <p:txBody>
          <a:bodyPr/>
          <a:lstStyle/>
          <a:p>
            <a:pPr>
              <a:lnSpc>
                <a:spcPct val="150000"/>
              </a:lnSpc>
            </a:pPr>
            <a:r>
              <a:rPr lang="en-US" dirty="0"/>
              <a:t>It does not compare pixels to be classified.</a:t>
            </a:r>
          </a:p>
          <a:p>
            <a:pPr>
              <a:lnSpc>
                <a:spcPct val="150000"/>
              </a:lnSpc>
            </a:pPr>
            <a:r>
              <a:rPr lang="en-US" dirty="0"/>
              <a:t>It is based entirely on the automatic identification.</a:t>
            </a:r>
          </a:p>
          <a:p>
            <a:pPr>
              <a:lnSpc>
                <a:spcPct val="150000"/>
              </a:lnSpc>
            </a:pPr>
            <a:r>
              <a:rPr lang="en-US" dirty="0"/>
              <a:t>It requires some parameters from the user.</a:t>
            </a:r>
          </a:p>
          <a:p>
            <a:pPr marL="0" indent="0">
              <a:buNone/>
            </a:pPr>
            <a:endParaRPr lang="en-IN" dirty="0"/>
          </a:p>
        </p:txBody>
      </p:sp>
    </p:spTree>
    <p:extLst>
      <p:ext uri="{BB962C8B-B14F-4D97-AF65-F5344CB8AC3E}">
        <p14:creationId xmlns:p14="http://schemas.microsoft.com/office/powerpoint/2010/main" val="3790869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9DEA-4A6C-4A28-8587-EA0E0EF30674}"/>
              </a:ext>
            </a:extLst>
          </p:cNvPr>
          <p:cNvSpPr>
            <a:spLocks noGrp="1"/>
          </p:cNvSpPr>
          <p:nvPr>
            <p:ph type="title"/>
          </p:nvPr>
        </p:nvSpPr>
        <p:spPr/>
        <p:txBody>
          <a:bodyPr/>
          <a:lstStyle/>
          <a:p>
            <a:r>
              <a:rPr lang="en-IN" dirty="0"/>
              <a:t>Objective of the Project</a:t>
            </a:r>
          </a:p>
        </p:txBody>
      </p:sp>
      <p:sp>
        <p:nvSpPr>
          <p:cNvPr id="7" name="Content Placeholder 6">
            <a:extLst>
              <a:ext uri="{FF2B5EF4-FFF2-40B4-BE49-F238E27FC236}">
                <a16:creationId xmlns:a16="http://schemas.microsoft.com/office/drawing/2014/main" id="{1F5F163B-2903-40D9-94D7-4719F87A8F2B}"/>
              </a:ext>
            </a:extLst>
          </p:cNvPr>
          <p:cNvSpPr>
            <a:spLocks noGrp="1"/>
          </p:cNvSpPr>
          <p:nvPr>
            <p:ph idx="1"/>
          </p:nvPr>
        </p:nvSpPr>
        <p:spPr/>
        <p:txBody>
          <a:bodyPr/>
          <a:lstStyle/>
          <a:p>
            <a:pPr algn="just"/>
            <a:r>
              <a:rPr lang="en-US" sz="2400" b="0" i="0" dirty="0">
                <a:solidFill>
                  <a:srgbClr val="000000"/>
                </a:solidFill>
                <a:effectLst/>
                <a:latin typeface="Arial" panose="020B0604020202020204" pitchFamily="34" charset="0"/>
                <a:ea typeface="TimesNewRomanPSMT"/>
                <a:cs typeface="Arial" panose="020B0604020202020204" pitchFamily="34" charset="0"/>
              </a:rPr>
              <a:t>In this paper, our system uses machine</a:t>
            </a:r>
            <a:r>
              <a:rPr lang="en-US" sz="2400" b="0" i="0" dirty="0">
                <a:solidFill>
                  <a:srgbClr val="000000"/>
                </a:solidFill>
                <a:latin typeface="Arial" panose="020B0604020202020204" pitchFamily="34" charset="0"/>
                <a:ea typeface="TimesNewRomanPSMT"/>
                <a:cs typeface="Arial" panose="020B0604020202020204" pitchFamily="34" charset="0"/>
              </a:rPr>
              <a:t> </a:t>
            </a:r>
            <a:r>
              <a:rPr lang="en-US" sz="2400" b="0" i="0" dirty="0">
                <a:solidFill>
                  <a:srgbClr val="000000"/>
                </a:solidFill>
                <a:effectLst/>
                <a:latin typeface="Arial" panose="020B0604020202020204" pitchFamily="34" charset="0"/>
                <a:ea typeface="TimesNewRomanPSMT"/>
                <a:cs typeface="Arial" panose="020B0604020202020204" pitchFamily="34" charset="0"/>
              </a:rPr>
              <a:t>learning algorithm to achieve the expected results in the area like computer visions. Our system</a:t>
            </a:r>
            <a:r>
              <a:rPr lang="en-US" sz="2400" b="0" i="0" dirty="0">
                <a:solidFill>
                  <a:srgbClr val="000000"/>
                </a:solidFill>
                <a:latin typeface="Arial" panose="020B0604020202020204" pitchFamily="34" charset="0"/>
                <a:ea typeface="TimesNewRomanPSMT"/>
                <a:cs typeface="Arial" panose="020B0604020202020204" pitchFamily="34" charset="0"/>
              </a:rPr>
              <a:t> </a:t>
            </a:r>
            <a:r>
              <a:rPr lang="en-US" sz="2400" b="0" i="0" dirty="0">
                <a:solidFill>
                  <a:srgbClr val="000000"/>
                </a:solidFill>
                <a:effectLst/>
                <a:latin typeface="Arial" panose="020B0604020202020204" pitchFamily="34" charset="0"/>
                <a:ea typeface="TimesNewRomanPSMT"/>
                <a:cs typeface="Arial" panose="020B0604020202020204" pitchFamily="34" charset="0"/>
              </a:rPr>
              <a:t>present SVM and Random Forest, a machine learning algorithm being used for</a:t>
            </a:r>
            <a:br>
              <a:rPr lang="en-US" sz="2400" dirty="0">
                <a:solidFill>
                  <a:srgbClr val="000000"/>
                </a:solidFill>
                <a:effectLst/>
                <a:latin typeface="Arial" panose="020B0604020202020204" pitchFamily="34" charset="0"/>
                <a:ea typeface="TimesNewRomanPSMT"/>
                <a:cs typeface="Arial" panose="020B0604020202020204" pitchFamily="34" charset="0"/>
              </a:rPr>
            </a:br>
            <a:r>
              <a:rPr lang="en-US" sz="2400" b="0" i="0" dirty="0">
                <a:solidFill>
                  <a:srgbClr val="000000"/>
                </a:solidFill>
                <a:effectLst/>
                <a:latin typeface="Arial" panose="020B0604020202020204" pitchFamily="34" charset="0"/>
                <a:ea typeface="TimesNewRomanPSMT"/>
                <a:cs typeface="Arial" panose="020B0604020202020204" pitchFamily="34" charset="0"/>
              </a:rPr>
              <a:t>automatic classification the images. </a:t>
            </a:r>
          </a:p>
          <a:p>
            <a:pPr algn="just"/>
            <a:r>
              <a:rPr lang="en-US" sz="2400" b="0" i="0" dirty="0">
                <a:solidFill>
                  <a:srgbClr val="000000"/>
                </a:solidFill>
                <a:effectLst/>
                <a:latin typeface="Arial" panose="020B0604020202020204" pitchFamily="34" charset="0"/>
                <a:ea typeface="TimesNewRomanPSMT"/>
                <a:cs typeface="Arial" panose="020B0604020202020204" pitchFamily="34" charset="0"/>
              </a:rPr>
              <a:t>Our system uses the Digit of MNIST data set as a benchmark for classification of grayscale images</a:t>
            </a:r>
          </a:p>
          <a:p>
            <a:pPr algn="just"/>
            <a:r>
              <a:rPr lang="en-US" sz="2400" b="0" i="0" dirty="0">
                <a:solidFill>
                  <a:srgbClr val="000000"/>
                </a:solidFill>
                <a:effectLst/>
                <a:latin typeface="Arial" panose="020B0604020202020204" pitchFamily="34" charset="0"/>
                <a:ea typeface="TimesNewRomanPSMT"/>
                <a:cs typeface="Arial" panose="020B0604020202020204" pitchFamily="34" charset="0"/>
              </a:rPr>
              <a:t>By training the</a:t>
            </a:r>
            <a:r>
              <a:rPr lang="en-US" sz="2400" b="0" i="0" dirty="0">
                <a:solidFill>
                  <a:srgbClr val="000000"/>
                </a:solidFill>
                <a:latin typeface="Arial" panose="020B0604020202020204" pitchFamily="34" charset="0"/>
                <a:ea typeface="TimesNewRomanPSMT"/>
                <a:cs typeface="Arial" panose="020B0604020202020204" pitchFamily="34" charset="0"/>
              </a:rPr>
              <a:t> </a:t>
            </a:r>
            <a:r>
              <a:rPr lang="en-US" sz="2400" b="0" i="0" dirty="0">
                <a:solidFill>
                  <a:srgbClr val="000000"/>
                </a:solidFill>
                <a:effectLst/>
                <a:latin typeface="Arial" panose="020B0604020202020204" pitchFamily="34" charset="0"/>
                <a:ea typeface="TimesNewRomanPSMT"/>
                <a:cs typeface="Arial" panose="020B0604020202020204" pitchFamily="34" charset="0"/>
              </a:rPr>
              <a:t>images using SVM  network we obtain the result in the experimental part it shows</a:t>
            </a:r>
            <a:r>
              <a:rPr lang="en-US" sz="2400" b="0" i="0" dirty="0">
                <a:solidFill>
                  <a:srgbClr val="000000"/>
                </a:solidFill>
                <a:latin typeface="Arial" panose="020B0604020202020204" pitchFamily="34" charset="0"/>
                <a:ea typeface="TimesNewRomanPSMT"/>
                <a:cs typeface="Arial" panose="020B0604020202020204" pitchFamily="34" charset="0"/>
              </a:rPr>
              <a:t> </a:t>
            </a:r>
            <a:r>
              <a:rPr lang="en-US" sz="2400" b="0" i="0" dirty="0">
                <a:solidFill>
                  <a:srgbClr val="000000"/>
                </a:solidFill>
                <a:effectLst/>
                <a:latin typeface="Arial" panose="020B0604020202020204" pitchFamily="34" charset="0"/>
                <a:ea typeface="TimesNewRomanPSMT"/>
                <a:cs typeface="Arial" panose="020B0604020202020204" pitchFamily="34" charset="0"/>
              </a:rPr>
              <a:t>that our model achieves the high accuracy in classification of images</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272799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53C5-7656-4C01-9252-631C80AD852D}"/>
              </a:ext>
            </a:extLst>
          </p:cNvPr>
          <p:cNvSpPr>
            <a:spLocks noGrp="1"/>
          </p:cNvSpPr>
          <p:nvPr>
            <p:ph type="title"/>
          </p:nvPr>
        </p:nvSpPr>
        <p:spPr/>
        <p:txBody>
          <a:bodyPr/>
          <a:lstStyle/>
          <a:p>
            <a:r>
              <a:rPr lang="en-IN" dirty="0"/>
              <a:t>Support vector machine</a:t>
            </a:r>
          </a:p>
        </p:txBody>
      </p:sp>
      <p:sp>
        <p:nvSpPr>
          <p:cNvPr id="5" name="Content Placeholder 4">
            <a:extLst>
              <a:ext uri="{FF2B5EF4-FFF2-40B4-BE49-F238E27FC236}">
                <a16:creationId xmlns:a16="http://schemas.microsoft.com/office/drawing/2014/main" id="{735B5B46-38B5-4156-93EF-81939FDF4EEB}"/>
              </a:ext>
            </a:extLst>
          </p:cNvPr>
          <p:cNvSpPr>
            <a:spLocks noGrp="1"/>
          </p:cNvSpPr>
          <p:nvPr>
            <p:ph idx="1"/>
          </p:nvPr>
        </p:nvSpPr>
        <p:spPr>
          <a:xfrm>
            <a:off x="589625" y="1514907"/>
            <a:ext cx="10515600" cy="4351338"/>
          </a:xfrm>
        </p:spPr>
        <p:txBody>
          <a:bodyPr/>
          <a:lstStyle/>
          <a:p>
            <a:pPr marL="0" indent="0" defTabSz="914400">
              <a:lnSpc>
                <a:spcPct val="90000"/>
              </a:lnSpc>
              <a:spcAft>
                <a:spcPts val="600"/>
              </a:spcAft>
              <a:buClr>
                <a:schemeClr val="accent1"/>
              </a:buClr>
              <a:buNone/>
            </a:pPr>
            <a:r>
              <a:rPr lang="en-US" sz="4800" dirty="0">
                <a:solidFill>
                  <a:schemeClr val="tx1">
                    <a:lumMod val="75000"/>
                    <a:lumOff val="25000"/>
                  </a:schemeClr>
                </a:solidFill>
              </a:rPr>
              <a:t>What is SVM?</a:t>
            </a: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marL="0" indent="0" algn="just" defTabSz="914400">
              <a:lnSpc>
                <a:spcPct val="90000"/>
              </a:lnSpc>
              <a:spcAft>
                <a:spcPts val="600"/>
              </a:spcAft>
              <a:buClr>
                <a:schemeClr val="accent1"/>
              </a:buClr>
              <a:buNone/>
            </a:pPr>
            <a:r>
              <a:rPr lang="en-US" dirty="0">
                <a:solidFill>
                  <a:schemeClr val="tx1">
                    <a:lumMod val="75000"/>
                    <a:lumOff val="25000"/>
                  </a:schemeClr>
                </a:solidFill>
              </a:rPr>
              <a:t>A support vector machine is a supervised learning algorithm that sorts data into two, building the model as it is initially trained. The task of an SVM algorithm is to determine which category a new data point belongs in. </a:t>
            </a:r>
          </a:p>
          <a:p>
            <a:endParaRPr lang="en-IN" dirty="0"/>
          </a:p>
        </p:txBody>
      </p:sp>
      <p:sp>
        <p:nvSpPr>
          <p:cNvPr id="6" name="TextBox 5">
            <a:extLst>
              <a:ext uri="{FF2B5EF4-FFF2-40B4-BE49-F238E27FC236}">
                <a16:creationId xmlns:a16="http://schemas.microsoft.com/office/drawing/2014/main" id="{CC15F71E-644A-450A-8ED6-D9B6C4B49A45}"/>
              </a:ext>
            </a:extLst>
          </p:cNvPr>
          <p:cNvSpPr txBox="1"/>
          <p:nvPr/>
        </p:nvSpPr>
        <p:spPr>
          <a:xfrm>
            <a:off x="4215242" y="1211792"/>
            <a:ext cx="6413663" cy="5646208"/>
          </a:xfrm>
          <a:prstGeom prst="rect">
            <a:avLst/>
          </a:prstGeom>
        </p:spPr>
        <p:txBody>
          <a:bodyPr vert="horz" lIns="0" tIns="45720" rIns="0" bIns="45720" rtlCol="0" anchor="ctr">
            <a:normAutofit/>
          </a:bodyPr>
          <a:lstStyle/>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p:txBody>
      </p:sp>
    </p:spTree>
    <p:extLst>
      <p:ext uri="{BB962C8B-B14F-4D97-AF65-F5344CB8AC3E}">
        <p14:creationId xmlns:p14="http://schemas.microsoft.com/office/powerpoint/2010/main" val="4305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FE3880-D91F-4DBD-B880-DAAC5B88D656}"/>
              </a:ext>
            </a:extLst>
          </p:cNvPr>
          <p:cNvSpPr>
            <a:spLocks noGrp="1"/>
          </p:cNvSpPr>
          <p:nvPr>
            <p:ph sz="half" idx="2"/>
          </p:nvPr>
        </p:nvSpPr>
        <p:spPr/>
        <p:txBody>
          <a:bodyPr>
            <a:normAutofit fontScale="85000" lnSpcReduction="20000"/>
          </a:bodyPr>
          <a:lstStyle/>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The main objective in SVM is to find the optimal hyperplane to correctly classify between data points of different classes</a:t>
            </a: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Where a hyperplane is a boundary that divides the plane. It is a decision boundary that classifies the data points into 2 distinct classes</a:t>
            </a: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dirty="0"/>
              <a:t>The data points that are passed through by marginal planes is called Support vectors</a:t>
            </a:r>
            <a:endParaRPr lang="en-IN" dirty="0"/>
          </a:p>
        </p:txBody>
      </p:sp>
      <p:pic>
        <p:nvPicPr>
          <p:cNvPr id="5" name="Content Placeholder 4">
            <a:extLst>
              <a:ext uri="{FF2B5EF4-FFF2-40B4-BE49-F238E27FC236}">
                <a16:creationId xmlns:a16="http://schemas.microsoft.com/office/drawing/2014/main" id="{8D07DB33-F50B-4288-978F-2350ED9857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75401" y="2854384"/>
            <a:ext cx="2507197" cy="2293819"/>
          </a:xfrm>
          <a:prstGeom prst="rect">
            <a:avLst/>
          </a:prstGeom>
        </p:spPr>
      </p:pic>
      <p:sp>
        <p:nvSpPr>
          <p:cNvPr id="6" name="Title 1">
            <a:extLst>
              <a:ext uri="{FF2B5EF4-FFF2-40B4-BE49-F238E27FC236}">
                <a16:creationId xmlns:a16="http://schemas.microsoft.com/office/drawing/2014/main" id="{08F49DC7-CB03-47CD-AE50-03882E55E292}"/>
              </a:ext>
            </a:extLst>
          </p:cNvPr>
          <p:cNvSpPr>
            <a:spLocks noGrp="1"/>
          </p:cNvSpPr>
          <p:nvPr>
            <p:ph type="title"/>
          </p:nvPr>
        </p:nvSpPr>
        <p:spPr>
          <a:xfrm>
            <a:off x="838200" y="365125"/>
            <a:ext cx="10515600" cy="1325563"/>
          </a:xfrm>
        </p:spPr>
        <p:txBody>
          <a:bodyPr vert="horz" lIns="91440" tIns="45720" rIns="91440" bIns="45720" rtlCol="0" anchor="b">
            <a:normAutofit/>
          </a:bodyPr>
          <a:lstStyle/>
          <a:p>
            <a:r>
              <a:rPr lang="en-US" dirty="0"/>
              <a:t>How SVM approach classification problems?</a:t>
            </a:r>
          </a:p>
        </p:txBody>
      </p:sp>
    </p:spTree>
    <p:extLst>
      <p:ext uri="{BB962C8B-B14F-4D97-AF65-F5344CB8AC3E}">
        <p14:creationId xmlns:p14="http://schemas.microsoft.com/office/powerpoint/2010/main" val="8495718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1347</TotalTime>
  <Words>833</Words>
  <Application>Microsoft Office PowerPoint</Application>
  <PresentationFormat>Widescreen</PresentationFormat>
  <Paragraphs>84</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Symbol</vt:lpstr>
      <vt:lpstr>Times New Roman</vt:lpstr>
      <vt:lpstr>Wingdings</vt:lpstr>
      <vt:lpstr>Office Theme</vt:lpstr>
      <vt:lpstr>                        Image classification</vt:lpstr>
      <vt:lpstr>Objectives</vt:lpstr>
      <vt:lpstr>INTRODUCTION </vt:lpstr>
      <vt:lpstr>PowerPoint Presentation</vt:lpstr>
      <vt:lpstr>SUPERVISED CLASSIFICATION</vt:lpstr>
      <vt:lpstr>UNSUPERVISED CLASSIFICATION</vt:lpstr>
      <vt:lpstr>Objective of the Project</vt:lpstr>
      <vt:lpstr>Support vector machine</vt:lpstr>
      <vt:lpstr>How SVM approach classification problems?</vt:lpstr>
      <vt:lpstr>How to choose best hyper plane?</vt:lpstr>
      <vt:lpstr>How to solve nonlinear svm’s</vt:lpstr>
      <vt:lpstr> </vt:lpstr>
      <vt:lpstr>Random Forest</vt:lpstr>
      <vt:lpstr>Decision Tree</vt:lpstr>
      <vt:lpstr>                            GUI WINDOW</vt:lpstr>
      <vt:lpstr>Code image classification:</vt:lpstr>
      <vt:lpstr>MNIST database</vt:lpstr>
      <vt:lpstr>Train and Test</vt:lpstr>
      <vt:lpstr>                                 Diagram</vt:lpstr>
      <vt:lpstr>                                  Output</vt:lpstr>
      <vt:lpstr>Future work  and 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Objectives</dc:title>
  <dc:creator>Anil Pavuluru</dc:creator>
  <cp:lastModifiedBy>Anil Pavuluru</cp:lastModifiedBy>
  <cp:revision>57</cp:revision>
  <dcterms:created xsi:type="dcterms:W3CDTF">2021-03-15T02:07:43Z</dcterms:created>
  <dcterms:modified xsi:type="dcterms:W3CDTF">2021-05-13T21:05:25Z</dcterms:modified>
</cp:coreProperties>
</file>